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316" r:id="rId2"/>
    <p:sldId id="317" r:id="rId3"/>
    <p:sldId id="383" r:id="rId4"/>
    <p:sldId id="319" r:id="rId5"/>
    <p:sldId id="320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BD7A7-1C3A-424A-8CBF-BFA15D3EF6F0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83CFC-E21C-4628-ADF7-F8B6B519B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4C16D-0453-47F7-A80D-96ECEE96B29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D04997-D716-4041-99EA-5C94AC3CE412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492AED-FD58-4662-8908-7976CD240B7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3BC128-3C02-4756-AE62-2B9FE3F2F337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Judgment lags behind intellect (last area of brain to mature, gap narrows each year, usually catches up in mid-twenties)</a:t>
            </a:r>
          </a:p>
          <a:p>
            <a:pPr eaLnBrk="1" hangingPunct="1"/>
            <a:r>
              <a:rPr lang="en-US" smtClean="0"/>
              <a:t>Judgment requires life experience rather than logic to learn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02A8B-922E-4B83-8AA0-E79886AA25E3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5FA5A5D-6F10-4D0E-9735-D7D50BE26676}" type="slidenum">
              <a:rPr lang="en-US" sz="1200"/>
              <a:pPr algn="r"/>
              <a:t>3</a:t>
            </a:fld>
            <a:endParaRPr lang="en-US" sz="120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mtClean="0"/>
              <a:t>Degree of giftedness – distance from the mean</a:t>
            </a:r>
          </a:p>
          <a:p>
            <a:pPr eaLnBrk="1" hangingPunct="1"/>
            <a:r>
              <a:rPr lang="en-US" smtClean="0"/>
              <a:t>Different lessons are needed for 40, 55, 70</a:t>
            </a:r>
          </a:p>
          <a:p>
            <a:pPr eaLnBrk="1" hangingPunct="1"/>
            <a:r>
              <a:rPr lang="en-US" smtClean="0"/>
              <a:t>Different lessons are needed for 130, 145, 160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45B298-6A6D-44A4-B729-53975039D73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4B9E3E3-472E-489F-B5FD-4AC0EE028679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CC539-9628-4C91-BB54-27FE0A021A8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D95DC02-ABAA-43C4-B608-F89ED62FBAB6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4C16D-0453-47F7-A80D-96ECEE96B29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D04997-D716-4041-99EA-5C94AC3CE412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22FCB7-1A90-4C71-8BB9-02DF44E2F9D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733F74-6C5E-4649-A4B9-8D4548936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key with stick fig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3065463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04800"/>
            <a:ext cx="8534400" cy="838200"/>
          </a:xfrm>
        </p:spPr>
        <p:txBody>
          <a:bodyPr lIns="86493" tIns="43247" rIns="86493" bIns="43247" anchor="b"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Arial Black" pitchFamily="34" charset="0"/>
              </a:rPr>
              <a:t>Four Keys to GT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00400" y="1846263"/>
            <a:ext cx="5943600" cy="4279900"/>
          </a:xfrm>
        </p:spPr>
        <p:txBody>
          <a:bodyPr lIns="86493" tIns="43247" rIns="86493" bIns="43247"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chemeClr val="bg1"/>
                </a:solidFill>
                <a:cs typeface="Arial" charset="0"/>
              </a:rPr>
              <a:t>Asynchronous Development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mtClean="0">
              <a:solidFill>
                <a:schemeClr val="bg1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chemeClr val="bg1"/>
                </a:solidFill>
                <a:cs typeface="Arial" charset="0"/>
              </a:rPr>
              <a:t>Degree of Giftedness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mtClean="0">
              <a:solidFill>
                <a:schemeClr val="bg1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chemeClr val="bg1"/>
                </a:solidFill>
                <a:cs typeface="Arial" charset="0"/>
              </a:rPr>
              <a:t>Intrinsic Motivation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mtClean="0">
              <a:solidFill>
                <a:schemeClr val="bg1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chemeClr val="bg1"/>
                </a:solidFill>
                <a:cs typeface="Arial" charset="0"/>
              </a:rPr>
              <a:t>Energy from being alone     (Introverted)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219200" y="2286000"/>
            <a:ext cx="7010400" cy="3505200"/>
            <a:chOff x="768" y="1296"/>
            <a:chExt cx="4416" cy="2208"/>
          </a:xfrm>
        </p:grpSpPr>
        <p:sp>
          <p:nvSpPr>
            <p:cNvPr id="2" name="Line 3"/>
            <p:cNvSpPr>
              <a:spLocks noChangeShapeType="1"/>
            </p:cNvSpPr>
            <p:nvPr/>
          </p:nvSpPr>
          <p:spPr bwMode="auto">
            <a:xfrm flipV="1">
              <a:off x="768" y="3504"/>
              <a:ext cx="4416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" name="Line 4"/>
            <p:cNvSpPr>
              <a:spLocks noChangeShapeType="1"/>
            </p:cNvSpPr>
            <p:nvPr/>
          </p:nvSpPr>
          <p:spPr bwMode="auto">
            <a:xfrm flipV="1">
              <a:off x="768" y="1296"/>
              <a:ext cx="0" cy="220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3315" name="Text Box 5"/>
          <p:cNvSpPr txBox="1">
            <a:spLocks noChangeArrowheads="1"/>
          </p:cNvSpPr>
          <p:nvPr/>
        </p:nvSpPr>
        <p:spPr bwMode="auto">
          <a:xfrm rot="-5383518">
            <a:off x="-791369" y="3552032"/>
            <a:ext cx="30273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Developmental Rates</a:t>
            </a:r>
          </a:p>
        </p:txBody>
      </p:sp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1447800" y="4724400"/>
            <a:ext cx="6781800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>
            <a:off x="1447800" y="4191000"/>
            <a:ext cx="6781800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2209800" y="5867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P</a:t>
            </a:r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3810000" y="5867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C</a:t>
            </a:r>
          </a:p>
        </p:txBody>
      </p:sp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5334000" y="5867400"/>
            <a:ext cx="37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/>
          <a:p>
            <a:pPr algn="l"/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S</a:t>
            </a:r>
          </a:p>
        </p:txBody>
      </p:sp>
      <p:sp>
        <p:nvSpPr>
          <p:cNvPr id="13321" name="Rectangle 11"/>
          <p:cNvSpPr>
            <a:spLocks noChangeArrowheads="1"/>
          </p:cNvSpPr>
          <p:nvPr/>
        </p:nvSpPr>
        <p:spPr bwMode="auto">
          <a:xfrm>
            <a:off x="7010400" y="5867400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/>
          <a:p>
            <a:pPr algn="l"/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E</a:t>
            </a:r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828800" y="4718050"/>
            <a:ext cx="5181600" cy="1073150"/>
            <a:chOff x="1104" y="3116"/>
            <a:chExt cx="3264" cy="676"/>
          </a:xfrm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1104" y="3116"/>
              <a:ext cx="240" cy="67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2112" y="3116"/>
              <a:ext cx="240" cy="67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3072" y="3116"/>
              <a:ext cx="240" cy="67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4128" y="3116"/>
              <a:ext cx="240" cy="67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2209800" y="4183063"/>
            <a:ext cx="5181600" cy="1608137"/>
            <a:chOff x="1344" y="2779"/>
            <a:chExt cx="3264" cy="1013"/>
          </a:xfrm>
          <a:solidFill>
            <a:srgbClr val="33CC33"/>
          </a:solidFill>
        </p:grpSpPr>
        <p:sp>
          <p:nvSpPr>
            <p:cNvPr id="13335" name="Rectangle 18"/>
            <p:cNvSpPr>
              <a:spLocks noChangeArrowheads="1"/>
            </p:cNvSpPr>
            <p:nvPr/>
          </p:nvSpPr>
          <p:spPr bwMode="auto">
            <a:xfrm>
              <a:off x="1344" y="2779"/>
              <a:ext cx="240" cy="101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6" name="Rectangle 19"/>
            <p:cNvSpPr>
              <a:spLocks noChangeArrowheads="1"/>
            </p:cNvSpPr>
            <p:nvPr/>
          </p:nvSpPr>
          <p:spPr bwMode="auto">
            <a:xfrm>
              <a:off x="2352" y="2779"/>
              <a:ext cx="240" cy="101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7" name="Rectangle 20"/>
            <p:cNvSpPr>
              <a:spLocks noChangeArrowheads="1"/>
            </p:cNvSpPr>
            <p:nvPr/>
          </p:nvSpPr>
          <p:spPr bwMode="auto">
            <a:xfrm>
              <a:off x="3312" y="2779"/>
              <a:ext cx="240" cy="101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8" name="Rectangle 21"/>
            <p:cNvSpPr>
              <a:spLocks noChangeArrowheads="1"/>
            </p:cNvSpPr>
            <p:nvPr/>
          </p:nvSpPr>
          <p:spPr bwMode="auto">
            <a:xfrm>
              <a:off x="4368" y="2779"/>
              <a:ext cx="240" cy="101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2590800" y="2838450"/>
            <a:ext cx="5181600" cy="2952750"/>
            <a:chOff x="1663" y="2061"/>
            <a:chExt cx="3427" cy="1984"/>
          </a:xfrm>
          <a:solidFill>
            <a:srgbClr val="FF0000"/>
          </a:solidFill>
        </p:grpSpPr>
        <p:sp>
          <p:nvSpPr>
            <p:cNvPr id="13331" name="Rectangle 23"/>
            <p:cNvSpPr>
              <a:spLocks noChangeArrowheads="1"/>
            </p:cNvSpPr>
            <p:nvPr/>
          </p:nvSpPr>
          <p:spPr bwMode="auto">
            <a:xfrm>
              <a:off x="1663" y="3312"/>
              <a:ext cx="252" cy="73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2" name="Rectangle 24"/>
            <p:cNvSpPr>
              <a:spLocks noChangeArrowheads="1"/>
            </p:cNvSpPr>
            <p:nvPr/>
          </p:nvSpPr>
          <p:spPr bwMode="auto">
            <a:xfrm>
              <a:off x="2721" y="2061"/>
              <a:ext cx="252" cy="1984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3" name="Rectangle 25"/>
            <p:cNvSpPr>
              <a:spLocks noChangeArrowheads="1"/>
            </p:cNvSpPr>
            <p:nvPr/>
          </p:nvSpPr>
          <p:spPr bwMode="auto">
            <a:xfrm>
              <a:off x="3729" y="3312"/>
              <a:ext cx="252" cy="73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4" name="Rectangle 26"/>
            <p:cNvSpPr>
              <a:spLocks noChangeArrowheads="1"/>
            </p:cNvSpPr>
            <p:nvPr/>
          </p:nvSpPr>
          <p:spPr bwMode="auto">
            <a:xfrm>
              <a:off x="4838" y="2502"/>
              <a:ext cx="252" cy="154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>
                <a:defRPr/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grpSp>
        <p:nvGrpSpPr>
          <p:cNvPr id="12" name="Group 27"/>
          <p:cNvGrpSpPr>
            <a:grpSpLocks/>
          </p:cNvGrpSpPr>
          <p:nvPr/>
        </p:nvGrpSpPr>
        <p:grpSpPr bwMode="auto">
          <a:xfrm>
            <a:off x="6553200" y="1676400"/>
            <a:ext cx="2132013" cy="1371600"/>
            <a:chOff x="4271" y="1463"/>
            <a:chExt cx="1411" cy="921"/>
          </a:xfrm>
        </p:grpSpPr>
        <p:sp>
          <p:nvSpPr>
            <p:cNvPr id="13327" name="Rectangle 28"/>
            <p:cNvSpPr>
              <a:spLocks noChangeArrowheads="1"/>
            </p:cNvSpPr>
            <p:nvPr/>
          </p:nvSpPr>
          <p:spPr bwMode="auto">
            <a:xfrm>
              <a:off x="4271" y="1514"/>
              <a:ext cx="151" cy="15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28" name="Rectangle 29"/>
            <p:cNvSpPr>
              <a:spLocks noChangeArrowheads="1"/>
            </p:cNvSpPr>
            <p:nvPr/>
          </p:nvSpPr>
          <p:spPr bwMode="auto">
            <a:xfrm>
              <a:off x="4271" y="1821"/>
              <a:ext cx="151" cy="15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29" name="Rectangle 30"/>
            <p:cNvSpPr>
              <a:spLocks noChangeArrowheads="1"/>
            </p:cNvSpPr>
            <p:nvPr/>
          </p:nvSpPr>
          <p:spPr bwMode="auto">
            <a:xfrm>
              <a:off x="4271" y="2128"/>
              <a:ext cx="151" cy="15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6493" tIns="43247" rIns="86493" bIns="43247" anchor="ctr"/>
            <a:lstStyle/>
            <a:p>
              <a:pPr algn="l" defTabSz="865188"/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3330" name="Text Box 31"/>
            <p:cNvSpPr txBox="1">
              <a:spLocks noChangeArrowheads="1"/>
            </p:cNvSpPr>
            <p:nvPr/>
          </p:nvSpPr>
          <p:spPr bwMode="auto">
            <a:xfrm>
              <a:off x="4473" y="1463"/>
              <a:ext cx="1209" cy="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2" tIns="45716" rIns="91432" bIns="45716">
              <a:spAutoFit/>
            </a:bodyPr>
            <a:lstStyle/>
            <a:p>
              <a:pPr algn="l">
                <a:spcBef>
                  <a:spcPct val="25000"/>
                </a:spcBef>
              </a:pPr>
              <a:r>
                <a:rPr lang="en-US" sz="2400">
                  <a:solidFill>
                    <a:schemeClr val="bg1"/>
                  </a:solidFill>
                  <a:latin typeface="Tahoma" pitchFamily="34" charset="0"/>
                </a:rPr>
                <a:t>Average</a:t>
              </a:r>
            </a:p>
            <a:p>
              <a:pPr algn="l">
                <a:spcBef>
                  <a:spcPct val="25000"/>
                </a:spcBef>
              </a:pPr>
              <a:r>
                <a:rPr lang="en-US" sz="2400">
                  <a:solidFill>
                    <a:schemeClr val="bg1"/>
                  </a:solidFill>
                  <a:latin typeface="Tahoma" pitchFamily="34" charset="0"/>
                </a:rPr>
                <a:t>Above Ave.</a:t>
              </a:r>
            </a:p>
            <a:p>
              <a:pPr algn="l">
                <a:spcBef>
                  <a:spcPct val="25000"/>
                </a:spcBef>
              </a:pPr>
              <a:r>
                <a:rPr lang="en-US" sz="2400">
                  <a:solidFill>
                    <a:schemeClr val="bg1"/>
                  </a:solidFill>
                  <a:latin typeface="Tahoma" pitchFamily="34" charset="0"/>
                </a:rPr>
                <a:t>Gifted</a:t>
              </a:r>
            </a:p>
          </p:txBody>
        </p:sp>
      </p:grpSp>
      <p:sp>
        <p:nvSpPr>
          <p:cNvPr id="13326" name="Rectangle 33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Arial Black" pitchFamily="34" charset="0"/>
              </a:rPr>
              <a:t>Asynchronous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norma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0"/>
            <a:ext cx="861060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34400" cy="685800"/>
          </a:xfrm>
        </p:spPr>
        <p:txBody>
          <a:bodyPr lIns="86493" tIns="43247" rIns="86493" bIns="43247" anchor="b"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Degree of Giftedness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33400" y="5562600"/>
            <a:ext cx="8610600" cy="609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477000" y="2743200"/>
            <a:ext cx="1828800" cy="1295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114800" y="5562600"/>
            <a:ext cx="9334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100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048000" y="5562600"/>
            <a:ext cx="6858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85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334000" y="5562600"/>
            <a:ext cx="11430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115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553200" y="5562600"/>
            <a:ext cx="70326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130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828800" y="5562600"/>
            <a:ext cx="6858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70</a:t>
            </a:r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V="1">
            <a:off x="3333750" y="3619500"/>
            <a:ext cx="4763" cy="1987550"/>
          </a:xfrm>
          <a:prstGeom prst="line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5661025" y="3762375"/>
            <a:ext cx="0" cy="1774825"/>
          </a:xfrm>
          <a:prstGeom prst="line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4208463" y="4119563"/>
            <a:ext cx="581025" cy="500062"/>
          </a:xfrm>
          <a:prstGeom prst="rect">
            <a:avLst/>
          </a:prstGeom>
          <a:solidFill>
            <a:srgbClr val="66FF99"/>
          </a:solidFill>
          <a:ln w="9525">
            <a:noFill/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7693025" y="5548313"/>
            <a:ext cx="704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145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52463" y="5548313"/>
            <a:ext cx="5810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55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0" y="5548313"/>
            <a:ext cx="704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40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8439150" y="5548313"/>
            <a:ext cx="704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r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latin typeface="Tahoma" pitchFamily="34" charset="0"/>
              </a:rPr>
              <a:t>160</a:t>
            </a:r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498975" y="2405063"/>
            <a:ext cx="0" cy="3060700"/>
          </a:xfrm>
          <a:prstGeom prst="line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0243" name="Text Box 19"/>
          <p:cNvSpPr txBox="1">
            <a:spLocks noChangeArrowheads="1"/>
          </p:cNvSpPr>
          <p:nvPr/>
        </p:nvSpPr>
        <p:spPr bwMode="auto">
          <a:xfrm rot="-5400000">
            <a:off x="2539206" y="3480594"/>
            <a:ext cx="350043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1700">
                <a:solidFill>
                  <a:schemeClr val="bg1"/>
                </a:solidFill>
                <a:latin typeface="Tahoma" pitchFamily="34" charset="0"/>
              </a:rPr>
              <a:t>TEKS, text books, instruction</a:t>
            </a:r>
          </a:p>
        </p:txBody>
      </p:sp>
      <p:sp>
        <p:nvSpPr>
          <p:cNvPr id="180244" name="Oval 20"/>
          <p:cNvSpPr>
            <a:spLocks noChangeArrowheads="1"/>
          </p:cNvSpPr>
          <p:nvPr/>
        </p:nvSpPr>
        <p:spPr bwMode="auto">
          <a:xfrm>
            <a:off x="1887538" y="4548188"/>
            <a:ext cx="434975" cy="1643062"/>
          </a:xfrm>
          <a:prstGeom prst="ellipse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80245" name="Oval 21"/>
          <p:cNvSpPr>
            <a:spLocks noChangeArrowheads="1"/>
          </p:cNvSpPr>
          <p:nvPr/>
        </p:nvSpPr>
        <p:spPr bwMode="auto">
          <a:xfrm>
            <a:off x="6677025" y="4548188"/>
            <a:ext cx="434975" cy="1643062"/>
          </a:xfrm>
          <a:prstGeom prst="ellipse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498975" y="3905250"/>
            <a:ext cx="1089025" cy="441325"/>
            <a:chOff x="2976" y="2880"/>
            <a:chExt cx="720" cy="296"/>
          </a:xfrm>
        </p:grpSpPr>
        <p:sp>
          <p:nvSpPr>
            <p:cNvPr id="14361" name="Text Box 23"/>
            <p:cNvSpPr txBox="1">
              <a:spLocks noChangeArrowheads="1"/>
            </p:cNvSpPr>
            <p:nvPr/>
          </p:nvSpPr>
          <p:spPr bwMode="auto">
            <a:xfrm>
              <a:off x="3168" y="2880"/>
              <a:ext cx="384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6493" tIns="43247" rIns="86493" bIns="43247">
              <a:spAutoFit/>
            </a:bodyPr>
            <a:lstStyle/>
            <a:p>
              <a:pPr algn="l" defTabSz="865188">
                <a:spcBef>
                  <a:spcPct val="50000"/>
                </a:spcBef>
              </a:pPr>
              <a:r>
                <a:rPr lang="en-US" sz="2300" dirty="0">
                  <a:solidFill>
                    <a:schemeClr val="bg1"/>
                  </a:solidFill>
                  <a:latin typeface="Tahoma" pitchFamily="34" charset="0"/>
                </a:rPr>
                <a:t>AP</a:t>
              </a:r>
            </a:p>
          </p:txBody>
        </p:sp>
        <p:sp>
          <p:nvSpPr>
            <p:cNvPr id="14362" name="Line 24"/>
            <p:cNvSpPr>
              <a:spLocks noChangeShapeType="1"/>
            </p:cNvSpPr>
            <p:nvPr/>
          </p:nvSpPr>
          <p:spPr bwMode="auto">
            <a:xfrm>
              <a:off x="2976" y="3120"/>
              <a:ext cx="72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80249" name="Oval 25"/>
          <p:cNvSpPr>
            <a:spLocks noChangeArrowheads="1"/>
          </p:cNvSpPr>
          <p:nvPr/>
        </p:nvSpPr>
        <p:spPr bwMode="auto">
          <a:xfrm>
            <a:off x="725488" y="4548188"/>
            <a:ext cx="434975" cy="1643062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80250" name="Oval 26"/>
          <p:cNvSpPr>
            <a:spLocks noChangeArrowheads="1"/>
          </p:cNvSpPr>
          <p:nvPr/>
        </p:nvSpPr>
        <p:spPr bwMode="auto">
          <a:xfrm>
            <a:off x="7837488" y="4548188"/>
            <a:ext cx="434975" cy="1643062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86493" tIns="43247" rIns="86493" bIns="43247" anchor="ctr"/>
          <a:lstStyle/>
          <a:p>
            <a:pPr algn="l" defTabSz="865188"/>
            <a:endParaRPr lang="en-US" sz="23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43" grpId="0" autoUpdateAnimBg="0"/>
      <p:bldP spid="180244" grpId="0" animBg="1"/>
      <p:bldP spid="180245" grpId="0" animBg="1"/>
      <p:bldP spid="180249" grpId="0" animBg="1"/>
      <p:bldP spid="1802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34400" cy="685800"/>
          </a:xfrm>
        </p:spPr>
        <p:txBody>
          <a:bodyPr lIns="86493" tIns="43247" rIns="86493" bIns="43247" anchor="b"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Intrinsic Motivation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629025" y="1857375"/>
            <a:ext cx="1885950" cy="4227513"/>
            <a:chOff x="432" y="1440"/>
            <a:chExt cx="1248" cy="2841"/>
          </a:xfrm>
        </p:grpSpPr>
        <p:pic>
          <p:nvPicPr>
            <p:cNvPr id="15377" name="Picture 4" descr="j00787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2" y="1440"/>
              <a:ext cx="1243" cy="2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8" name="Text Box 17"/>
            <p:cNvSpPr txBox="1">
              <a:spLocks noChangeArrowheads="1"/>
            </p:cNvSpPr>
            <p:nvPr/>
          </p:nvSpPr>
          <p:spPr bwMode="auto">
            <a:xfrm>
              <a:off x="528" y="3984"/>
              <a:ext cx="1152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6493" tIns="43247" rIns="86493" bIns="43247">
              <a:spAutoFit/>
            </a:bodyPr>
            <a:lstStyle/>
            <a:p>
              <a:pPr algn="l" defTabSz="865188">
                <a:spcBef>
                  <a:spcPct val="50000"/>
                </a:spcBef>
              </a:pPr>
              <a:endParaRPr lang="en-US" sz="230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3192463" y="2286000"/>
            <a:ext cx="2759075" cy="2857500"/>
            <a:chOff x="144" y="1728"/>
            <a:chExt cx="1824" cy="1920"/>
          </a:xfrm>
        </p:grpSpPr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1056" y="2640"/>
              <a:ext cx="912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 rot="1803716">
              <a:off x="960" y="2880"/>
              <a:ext cx="912" cy="192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 rot="3995046">
              <a:off x="696" y="3048"/>
              <a:ext cx="912" cy="192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 flipV="1">
              <a:off x="1056" y="2448"/>
              <a:ext cx="912" cy="192"/>
            </a:xfrm>
            <a:prstGeom prst="line">
              <a:avLst/>
            </a:prstGeom>
            <a:noFill/>
            <a:ln w="57150">
              <a:solidFill>
                <a:srgbClr val="990099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 rot="19796284" flipV="1">
              <a:off x="960" y="2256"/>
              <a:ext cx="912" cy="192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 rot="17604954" flipV="1">
              <a:off x="696" y="2088"/>
              <a:ext cx="912" cy="192"/>
            </a:xfrm>
            <a:prstGeom prst="line">
              <a:avLst/>
            </a:prstGeom>
            <a:noFill/>
            <a:ln w="57150">
              <a:solidFill>
                <a:srgbClr val="33CC33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 flipH="1">
              <a:off x="144" y="2688"/>
              <a:ext cx="912" cy="192"/>
            </a:xfrm>
            <a:prstGeom prst="line">
              <a:avLst/>
            </a:prstGeom>
            <a:noFill/>
            <a:ln w="57150">
              <a:solidFill>
                <a:srgbClr val="990099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 rot="19796284" flipH="1">
              <a:off x="240" y="2928"/>
              <a:ext cx="912" cy="192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 rot="17604954" flipH="1">
              <a:off x="504" y="3096"/>
              <a:ext cx="912" cy="192"/>
            </a:xfrm>
            <a:prstGeom prst="line">
              <a:avLst/>
            </a:prstGeom>
            <a:noFill/>
            <a:ln w="57150">
              <a:solidFill>
                <a:srgbClr val="33CC33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4" name="Line 14"/>
            <p:cNvSpPr>
              <a:spLocks noChangeShapeType="1"/>
            </p:cNvSpPr>
            <p:nvPr/>
          </p:nvSpPr>
          <p:spPr bwMode="auto">
            <a:xfrm flipH="1" flipV="1">
              <a:off x="144" y="2496"/>
              <a:ext cx="912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5" name="Line 15"/>
            <p:cNvSpPr>
              <a:spLocks noChangeShapeType="1"/>
            </p:cNvSpPr>
            <p:nvPr/>
          </p:nvSpPr>
          <p:spPr bwMode="auto">
            <a:xfrm rot="1803716" flipH="1" flipV="1">
              <a:off x="240" y="2304"/>
              <a:ext cx="912" cy="192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auto">
            <a:xfrm rot="3995046" flipH="1" flipV="1">
              <a:off x="504" y="2136"/>
              <a:ext cx="912" cy="192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34400" cy="685800"/>
          </a:xfrm>
        </p:spPr>
        <p:txBody>
          <a:bodyPr lIns="86493" tIns="43247" rIns="86493" bIns="43247" anchor="b"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Introversion</a:t>
            </a:r>
          </a:p>
        </p:txBody>
      </p:sp>
      <p:sp>
        <p:nvSpPr>
          <p:cNvPr id="433163" name="Text Box 11"/>
          <p:cNvSpPr txBox="1">
            <a:spLocks noChangeArrowheads="1"/>
          </p:cNvSpPr>
          <p:nvPr/>
        </p:nvSpPr>
        <p:spPr bwMode="auto">
          <a:xfrm>
            <a:off x="6248400" y="5786438"/>
            <a:ext cx="26050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r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cs typeface="Arial" charset="0"/>
              </a:rPr>
              <a:t>From being alone</a:t>
            </a:r>
          </a:p>
        </p:txBody>
      </p:sp>
      <p:pic>
        <p:nvPicPr>
          <p:cNvPr id="433179" name="Picture 27" descr="AA girl reading 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9538" y="3429000"/>
            <a:ext cx="2684462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0"/>
          <p:cNvSpPr txBox="1">
            <a:spLocks noChangeArrowheads="1"/>
          </p:cNvSpPr>
          <p:nvPr/>
        </p:nvSpPr>
        <p:spPr bwMode="auto">
          <a:xfrm>
            <a:off x="1371600" y="1676400"/>
            <a:ext cx="23622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>
            <a:spAutoFit/>
          </a:bodyPr>
          <a:lstStyle/>
          <a:p>
            <a:pPr algn="l" defTabSz="865188">
              <a:spcBef>
                <a:spcPct val="50000"/>
              </a:spcBef>
            </a:pPr>
            <a:r>
              <a:rPr lang="en-US" sz="2300">
                <a:solidFill>
                  <a:schemeClr val="bg1"/>
                </a:solidFill>
                <a:cs typeface="Arial" charset="0"/>
              </a:rPr>
              <a:t>From others</a:t>
            </a:r>
          </a:p>
        </p:txBody>
      </p:sp>
      <p:pic>
        <p:nvPicPr>
          <p:cNvPr id="16390" name="Picture 7" descr="people_cheering_hg_cl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524000"/>
            <a:ext cx="46482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key with stick fig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3065463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86493" tIns="43247" rIns="86493" bIns="43247" anchor="b"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Arial Black" pitchFamily="34" charset="0"/>
              </a:rPr>
              <a:t>Four Keys to GT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0" y="1773936"/>
            <a:ext cx="4876800" cy="4623816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Asynchronous Development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Degree of Giftedness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Intrinsic Motivation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Introversion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Based on the work of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Linda Silverman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Michael Clay Thompson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Joyce Juntune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</TotalTime>
  <Words>156</Words>
  <Application>Microsoft Office PowerPoint</Application>
  <PresentationFormat>On-screen Show (4:3)</PresentationFormat>
  <Paragraphs>60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Four Keys to GT</vt:lpstr>
      <vt:lpstr>Asynchronous Development</vt:lpstr>
      <vt:lpstr>Degree of Giftedness</vt:lpstr>
      <vt:lpstr> Intrinsic Motivation</vt:lpstr>
      <vt:lpstr> Introversion</vt:lpstr>
      <vt:lpstr>Four Keys to GT</vt:lpstr>
    </vt:vector>
  </TitlesOfParts>
  <Company>Spring Branch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 to Giftedness</dc:title>
  <dc:creator>Lynette Breedlove, Ph.D.</dc:creator>
  <dc:description>four ways gifted kids are different from others</dc:description>
  <cp:lastModifiedBy>breedlol</cp:lastModifiedBy>
  <cp:revision>171</cp:revision>
  <dcterms:created xsi:type="dcterms:W3CDTF">2010-11-08T21:37:07Z</dcterms:created>
  <dcterms:modified xsi:type="dcterms:W3CDTF">2012-04-25T02:21:40Z</dcterms:modified>
</cp:coreProperties>
</file>